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5" r:id="rId9"/>
    <p:sldId id="269" r:id="rId10"/>
    <p:sldId id="270" r:id="rId11"/>
  </p:sldIdLst>
  <p:sldSz cx="12192000" cy="6858000"/>
  <p:notesSz cx="6858000" cy="9144000"/>
  <p:embeddedFontLst>
    <p:embeddedFont>
      <p:font typeface="Work Sans" pitchFamily="2" charset="0"/>
      <p:regular r:id="rId13"/>
      <p:bold r:id="rId14"/>
      <p:italic r:id="rId15"/>
      <p:boldItalic r:id="rId16"/>
    </p:embeddedFont>
    <p:embeddedFont>
      <p:font typeface="Work Sans Light" pitchFamily="2" charset="0"/>
      <p:regular r:id="rId17"/>
      <p:bold r:id="rId18"/>
      <p:italic r:id="rId19"/>
      <p:boldItalic r:id="rId20"/>
    </p:embeddedFont>
    <p:embeddedFont>
      <p:font typeface="Work Sans Medium" pitchFamily="2" charset="0"/>
      <p:regular r:id="rId21"/>
      <p:bold r:id="rId22"/>
      <p:italic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2" roundtripDataSignature="AMtx7mhBko2uAjUSpa19w3xvQVlXzNct7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516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32" Type="http://customschemas.google.com/relationships/presentationmetadata" Target="metadata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" name="Google Shape;9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" name="Google Shape;115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3" name="Google Shape;13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8" name="Google Shape;208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Diapositiva de título">
  <p:cSld name="1_Diapositiva de título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17" descr="Interfaz de usuario gráfica, Texto, Aplicación&#10;&#10;Descripción generada automáticament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ción" type="twoTxTwoObj">
  <p:cSld name="TWO_OBJECTS_WITH_TEX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2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9" name="Google Shape;59;p2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" name="Google Shape;60;p2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61" name="Google Shape;61;p2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2" name="Google Shape;62;p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el título" type="titleOnly">
  <p:cSld name="TITLE_ONLY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ido con título" type="objTx">
  <p:cSld name="OBJECT_WITH_CAPTION_TEXT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8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8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73" name="Google Shape;73;p28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4" name="Google Shape;74;p2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2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con título" type="picTx">
  <p:cSld name="PICTURE_WITH_CAPTION_TEX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9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80" name="Google Shape;80;p29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1" name="Google Shape;81;p2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texto vertical" type="vertTx">
  <p:cSld name="VERTICAL_TEXT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3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30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7" name="Google Shape;87;p3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3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3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vertical y texto" type="vertTitleAndTx">
  <p:cSld name="VERTICAL_TITLE_AND_VERTICAL_TEXT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31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31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3" name="Google Shape;93;p3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3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3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Encabezado de sección">
  <p:cSld name="1_Encabezado de secció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027833" y="317431"/>
            <a:ext cx="811391" cy="7905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Encabezado de sección">
  <p:cSld name="2_Encabezado de sección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19" descr="Patrón de fondo&#10;&#10;Descripción generada automáticament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54859" y="303050"/>
            <a:ext cx="855785" cy="8339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">
  <p:cSld name="Diseño personalizado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2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 type="blank">
  <p:cSld name="BLANK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 type="title">
  <p:cSld name="TITLE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2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2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4" name="Google Shape;34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 type="obj">
  <p:cSld name="OBJEC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2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" type="secHead">
  <p:cSld name="SECTION_HEADER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2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2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 objetos" type="twoObj">
  <p:cSld name="TWO_OBJECTS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2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2" name="Google Shape;52;p2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3" name="Google Shape;53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1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6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"/>
          <p:cNvSpPr txBox="1"/>
          <p:nvPr/>
        </p:nvSpPr>
        <p:spPr>
          <a:xfrm>
            <a:off x="995422" y="2551837"/>
            <a:ext cx="6453678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5400" b="1" i="0" u="none" strike="noStrike" cap="none" dirty="0">
                <a:solidFill>
                  <a:srgbClr val="3F3F3F"/>
                </a:solidFill>
                <a:latin typeface="Work Sans"/>
                <a:ea typeface="Work Sans"/>
                <a:cs typeface="Work Sans"/>
                <a:sym typeface="Work Sans"/>
              </a:rPr>
              <a:t>  R.A.G.S</a:t>
            </a:r>
            <a:endParaRPr dirty="0"/>
          </a:p>
        </p:txBody>
      </p:sp>
      <p:sp>
        <p:nvSpPr>
          <p:cNvPr id="102" name="Google Shape;102;p1"/>
          <p:cNvSpPr txBox="1"/>
          <p:nvPr/>
        </p:nvSpPr>
        <p:spPr>
          <a:xfrm>
            <a:off x="5331133" y="2761818"/>
            <a:ext cx="2001545" cy="1334363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Logo Sistema</a:t>
            </a:r>
            <a:endParaRPr sz="16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pic>
        <p:nvPicPr>
          <p:cNvPr id="104" name="Google Shape;104;p1"/>
          <p:cNvPicPr preferRelativeResize="0"/>
          <p:nvPr/>
        </p:nvPicPr>
        <p:blipFill rotWithShape="1">
          <a:blip r:embed="rId3">
            <a:alphaModFix/>
          </a:blip>
          <a:srcRect t="12436" b="5460"/>
          <a:stretch/>
        </p:blipFill>
        <p:spPr>
          <a:xfrm>
            <a:off x="5288431" y="2761818"/>
            <a:ext cx="2001544" cy="141573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ED2DB933-57C6-4C6A-6B23-AFD4C69D42A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535" r="1676"/>
          <a:stretch/>
        </p:blipFill>
        <p:spPr>
          <a:xfrm>
            <a:off x="7434651" y="2967317"/>
            <a:ext cx="3866318" cy="102197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Google Shape;238;p15" descr="Imagen que contiene Interfaz de usuario gráfica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"/>
          <p:cNvSpPr txBox="1"/>
          <p:nvPr/>
        </p:nvSpPr>
        <p:spPr>
          <a:xfrm>
            <a:off x="4336437" y="2124524"/>
            <a:ext cx="3519126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7200" dirty="0">
                <a:solidFill>
                  <a:schemeClr val="lt1"/>
                </a:solidFill>
                <a:latin typeface="Work Sans Medium" pitchFamily="2" charset="0"/>
                <a:ea typeface="Work Sans Light"/>
                <a:cs typeface="Work Sans Light"/>
                <a:sym typeface="Work Sans Light"/>
              </a:rPr>
              <a:t>R.A.G.S</a:t>
            </a:r>
            <a:endParaRPr dirty="0">
              <a:latin typeface="Work Sans Medium" pitchFamily="2" charset="0"/>
            </a:endParaRPr>
          </a:p>
        </p:txBody>
      </p:sp>
      <p:cxnSp>
        <p:nvCxnSpPr>
          <p:cNvPr id="110" name="Google Shape;110;p2"/>
          <p:cNvCxnSpPr>
            <a:cxnSpLocks/>
          </p:cNvCxnSpPr>
          <p:nvPr/>
        </p:nvCxnSpPr>
        <p:spPr>
          <a:xfrm>
            <a:off x="4156329" y="3293358"/>
            <a:ext cx="3930396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1" name="Google Shape;111;p2"/>
          <p:cNvSpPr txBox="1"/>
          <p:nvPr/>
        </p:nvSpPr>
        <p:spPr>
          <a:xfrm>
            <a:off x="4156329" y="3429000"/>
            <a:ext cx="3854368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ctr" rtl="0">
              <a:spcBef>
                <a:spcPts val="0"/>
              </a:spcBef>
              <a:spcAft>
                <a:spcPts val="0"/>
              </a:spcAft>
            </a:pPr>
            <a:r>
              <a:rPr lang="es-MX" sz="2800" b="1" dirty="0">
                <a:solidFill>
                  <a:schemeClr val="lt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Juan Pablo Mosquera</a:t>
            </a:r>
          </a:p>
        </p:txBody>
      </p:sp>
      <p:sp>
        <p:nvSpPr>
          <p:cNvPr id="112" name="Google Shape;112;p2"/>
          <p:cNvSpPr txBox="1"/>
          <p:nvPr/>
        </p:nvSpPr>
        <p:spPr>
          <a:xfrm>
            <a:off x="1068888" y="5279998"/>
            <a:ext cx="10054224" cy="1077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 b="1" dirty="0">
                <a:solidFill>
                  <a:schemeClr val="lt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Servicio Nacional de Aprendizaje –SENA, Centro de Electricidad Electrónica y Telecomunicaciones</a:t>
            </a:r>
            <a:endParaRPr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 b="1" dirty="0">
                <a:solidFill>
                  <a:schemeClr val="lt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Técnico en Programación de Software - TPS, Primer Trimestre</a:t>
            </a:r>
            <a:endParaRPr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 b="1" dirty="0">
                <a:solidFill>
                  <a:schemeClr val="lt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Instructor Albeiro Ramos</a:t>
            </a:r>
            <a:endParaRPr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 b="1" dirty="0">
                <a:solidFill>
                  <a:schemeClr val="lt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Bogotá, 11 de Agosto 2024</a:t>
            </a:r>
            <a:endParaRPr sz="1600" b="1" dirty="0">
              <a:solidFill>
                <a:schemeClr val="lt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3" descr="Un joven hablando con un celular en la mano de una persona con sombrero&#10;&#10;Descripción generada automáticamente con confianza baja"/>
          <p:cNvPicPr preferRelativeResize="0"/>
          <p:nvPr/>
        </p:nvPicPr>
        <p:blipFill rotWithShape="1">
          <a:blip r:embed="rId4">
            <a:alphaModFix/>
          </a:blip>
          <a:srcRect l="10202" r="14316"/>
          <a:stretch/>
        </p:blipFill>
        <p:spPr>
          <a:xfrm>
            <a:off x="5662863" y="0"/>
            <a:ext cx="6529137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3"/>
          <p:cNvSpPr/>
          <p:nvPr/>
        </p:nvSpPr>
        <p:spPr>
          <a:xfrm>
            <a:off x="1182520" y="1242290"/>
            <a:ext cx="2939970" cy="347242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3"/>
          <p:cNvSpPr txBox="1"/>
          <p:nvPr/>
        </p:nvSpPr>
        <p:spPr>
          <a:xfrm>
            <a:off x="1182520" y="1107665"/>
            <a:ext cx="3514740" cy="676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3600"/>
              <a:buFont typeface="Work Sans Light"/>
              <a:buNone/>
            </a:pPr>
            <a:r>
              <a:rPr lang="es-MX" sz="3600" dirty="0">
                <a:solidFill>
                  <a:srgbClr val="38AA00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Introducción</a:t>
            </a:r>
            <a:endParaRPr dirty="0"/>
          </a:p>
        </p:txBody>
      </p:sp>
      <p:sp>
        <p:nvSpPr>
          <p:cNvPr id="121" name="Google Shape;121;p3"/>
          <p:cNvSpPr txBox="1"/>
          <p:nvPr/>
        </p:nvSpPr>
        <p:spPr>
          <a:xfrm>
            <a:off x="1012706" y="1988650"/>
            <a:ext cx="3854368" cy="2585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 dirty="0">
                <a:solidFill>
                  <a:schemeClr val="dk1"/>
                </a:solidFill>
                <a:latin typeface="+mj-lt"/>
                <a:ea typeface="Work Sans Light"/>
                <a:cs typeface="Work Sans Light"/>
                <a:sym typeface="Work Sans Light"/>
              </a:rPr>
              <a:t>Registro de Actividad para Guardias de seguridad, tipo minuta virtual.</a:t>
            </a:r>
            <a:endParaRPr sz="1800" dirty="0">
              <a:latin typeface="+mj-l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+mj-lt"/>
              <a:ea typeface="Work Sans Light"/>
              <a:cs typeface="Work Sans Light"/>
              <a:sym typeface="Work Sans Light"/>
            </a:endParaRP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 dirty="0">
                <a:solidFill>
                  <a:schemeClr val="dk1"/>
                </a:solidFill>
                <a:latin typeface="+mj-lt"/>
                <a:ea typeface="Work Sans Light"/>
                <a:cs typeface="Work Sans Light"/>
                <a:sym typeface="Work Sans Light"/>
              </a:rPr>
              <a:t>El código fuente facilita la interacción del guardia de seguridad con los datos, agiliza el registro de información y reduce considerablemente el uso de materia prima.</a:t>
            </a:r>
            <a:endParaRPr sz="1800" dirty="0">
              <a:latin typeface="+mj-lt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67AD51AA-5803-31EF-6B5A-5D82195519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09480" y="47203"/>
            <a:ext cx="1123951" cy="119508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4"/>
          <p:cNvSpPr txBox="1"/>
          <p:nvPr/>
        </p:nvSpPr>
        <p:spPr>
          <a:xfrm>
            <a:off x="1249490" y="676422"/>
            <a:ext cx="5374951" cy="741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lang="es-MX" sz="3600" b="1" dirty="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Registro de Actividad para Guardias de Seguridad (R.A.G.S)</a:t>
            </a:r>
            <a:endParaRPr sz="3600" b="1" dirty="0"/>
          </a:p>
        </p:txBody>
      </p:sp>
      <p:sp>
        <p:nvSpPr>
          <p:cNvPr id="127" name="Google Shape;127;p4"/>
          <p:cNvSpPr txBox="1"/>
          <p:nvPr/>
        </p:nvSpPr>
        <p:spPr>
          <a:xfrm>
            <a:off x="1278064" y="3237807"/>
            <a:ext cx="2001545" cy="176733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128" name="Google Shape;128;p4"/>
          <p:cNvSpPr txBox="1"/>
          <p:nvPr/>
        </p:nvSpPr>
        <p:spPr>
          <a:xfrm>
            <a:off x="3279610" y="3237807"/>
            <a:ext cx="2001546" cy="176733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9" name="Google Shape;129;p4"/>
          <p:cNvSpPr txBox="1"/>
          <p:nvPr/>
        </p:nvSpPr>
        <p:spPr>
          <a:xfrm>
            <a:off x="6638725" y="3018185"/>
            <a:ext cx="4547336" cy="3046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3200" b="1" dirty="0">
                <a:solidFill>
                  <a:schemeClr val="dk1"/>
                </a:solidFill>
                <a:latin typeface="+mj-lt"/>
                <a:ea typeface="Work Sans Light"/>
                <a:cs typeface="Work Sans Light"/>
                <a:sym typeface="Work Sans Light"/>
              </a:rPr>
              <a:t>Problema</a:t>
            </a:r>
            <a:endParaRPr dirty="0">
              <a:latin typeface="+mj-l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3200" b="1" dirty="0">
                <a:solidFill>
                  <a:schemeClr val="dk1"/>
                </a:solidFill>
                <a:latin typeface="+mj-lt"/>
                <a:ea typeface="Work Sans Light"/>
                <a:cs typeface="Work Sans Light"/>
                <a:sym typeface="Work Sans Light"/>
              </a:rPr>
              <a:t>Objetivos</a:t>
            </a:r>
            <a:endParaRPr dirty="0">
              <a:latin typeface="+mj-l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3200" b="1" dirty="0">
                <a:solidFill>
                  <a:schemeClr val="dk1"/>
                </a:solidFill>
                <a:latin typeface="+mj-lt"/>
                <a:ea typeface="Work Sans Light"/>
                <a:cs typeface="Work Sans Light"/>
                <a:sym typeface="Work Sans Light"/>
              </a:rPr>
              <a:t>Justificación</a:t>
            </a:r>
            <a:endParaRPr dirty="0">
              <a:latin typeface="+mj-l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3200" b="1" dirty="0">
                <a:solidFill>
                  <a:schemeClr val="dk1"/>
                </a:solidFill>
                <a:latin typeface="+mj-lt"/>
                <a:ea typeface="Work Sans Light"/>
                <a:cs typeface="Work Sans Light"/>
                <a:sym typeface="Work Sans Light"/>
              </a:rPr>
              <a:t>Alcance</a:t>
            </a:r>
            <a:endParaRPr dirty="0">
              <a:latin typeface="+mj-l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3200" b="1" dirty="0">
                <a:solidFill>
                  <a:schemeClr val="dk1"/>
                </a:solidFill>
                <a:latin typeface="+mj-lt"/>
                <a:ea typeface="Work Sans Light"/>
                <a:cs typeface="Work Sans Light"/>
                <a:sym typeface="Work Sans Light"/>
              </a:rPr>
              <a:t>Delimitación</a:t>
            </a:r>
            <a:endParaRPr dirty="0">
              <a:latin typeface="+mj-l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3200" b="1" dirty="0">
                <a:solidFill>
                  <a:schemeClr val="dk1"/>
                </a:solidFill>
                <a:latin typeface="+mj-lt"/>
                <a:ea typeface="Work Sans Light"/>
                <a:cs typeface="Work Sans Light"/>
                <a:sym typeface="Work Sans Light"/>
              </a:rPr>
              <a:t>Entregables Trimestre</a:t>
            </a:r>
            <a:endParaRPr dirty="0">
              <a:latin typeface="+mj-lt"/>
            </a:endParaRPr>
          </a:p>
        </p:txBody>
      </p:sp>
      <p:pic>
        <p:nvPicPr>
          <p:cNvPr id="130" name="Google Shape;130;p4" descr="Interfaz de usuario gráfica, Aplicación, Teams&#10;&#10;Descripción generada automáticament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20940" y="3371850"/>
            <a:ext cx="1650874" cy="1511632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6C80BDD2-DF38-7C74-45B2-17109F9790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46812" y="3237807"/>
            <a:ext cx="1581460" cy="1767330"/>
          </a:xfrm>
          <a:prstGeom prst="rect">
            <a:avLst/>
          </a:prstGeom>
        </p:spPr>
      </p:pic>
      <p:cxnSp>
        <p:nvCxnSpPr>
          <p:cNvPr id="8" name="Google Shape;110;p2">
            <a:extLst>
              <a:ext uri="{FF2B5EF4-FFF2-40B4-BE49-F238E27FC236}">
                <a16:creationId xmlns:a16="http://schemas.microsoft.com/office/drawing/2014/main" id="{D0B1A69C-917C-424A-BA76-4A2B1A2892C8}"/>
              </a:ext>
            </a:extLst>
          </p:cNvPr>
          <p:cNvCxnSpPr>
            <a:cxnSpLocks/>
          </p:cNvCxnSpPr>
          <p:nvPr/>
        </p:nvCxnSpPr>
        <p:spPr>
          <a:xfrm>
            <a:off x="1249490" y="2436104"/>
            <a:ext cx="503701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1" name="Imagen 10">
            <a:extLst>
              <a:ext uri="{FF2B5EF4-FFF2-40B4-BE49-F238E27FC236}">
                <a16:creationId xmlns:a16="http://schemas.microsoft.com/office/drawing/2014/main" id="{B0147906-2E8C-4B2B-2B08-2D41A89A10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42510" y="275678"/>
            <a:ext cx="1001840" cy="92214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5"/>
          <p:cNvSpPr txBox="1"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lang="es-MX" dirty="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Problema</a:t>
            </a:r>
            <a:endParaRPr dirty="0"/>
          </a:p>
        </p:txBody>
      </p:sp>
      <p:sp>
        <p:nvSpPr>
          <p:cNvPr id="136" name="Google Shape;136;p5"/>
          <p:cNvSpPr txBox="1"/>
          <p:nvPr/>
        </p:nvSpPr>
        <p:spPr>
          <a:xfrm>
            <a:off x="8694348" y="309308"/>
            <a:ext cx="1080000" cy="941668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s-CO" sz="1600" b="1" dirty="0">
              <a:solidFill>
                <a:schemeClr val="lt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137" name="Google Shape;137;p5"/>
          <p:cNvSpPr txBox="1"/>
          <p:nvPr/>
        </p:nvSpPr>
        <p:spPr>
          <a:xfrm>
            <a:off x="9775121" y="309308"/>
            <a:ext cx="1080000" cy="941668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8" name="Google Shape;138;p5"/>
          <p:cNvSpPr txBox="1"/>
          <p:nvPr/>
        </p:nvSpPr>
        <p:spPr>
          <a:xfrm>
            <a:off x="986257" y="2064918"/>
            <a:ext cx="9868864" cy="3970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MX" sz="1800" b="1" dirty="0">
                <a:latin typeface="+mn-lt"/>
              </a:rPr>
              <a:t>La empresa: </a:t>
            </a:r>
            <a:r>
              <a:rPr lang="es-MX" sz="1800" dirty="0">
                <a:latin typeface="+mn-lt"/>
              </a:rPr>
              <a:t>El SENA (Servicio Nacional de Aprendizaje) de Colombia, fundado en 1957, es una entidad gubernamental dedicada a ofrecer formación técnica y profesional, enfocada en responder a las necesidades del mercado laboral y apoyar el desarrollo económico y social del país.</a:t>
            </a:r>
          </a:p>
          <a:p>
            <a:endParaRPr lang="es-MX" sz="1800" dirty="0">
              <a:latin typeface="+mn-lt"/>
            </a:endParaRPr>
          </a:p>
          <a:p>
            <a:r>
              <a:rPr lang="es-MX" sz="1800" b="1" dirty="0">
                <a:latin typeface="+mn-lt"/>
              </a:rPr>
              <a:t>El software intervendrá en tres procesos clave: </a:t>
            </a:r>
            <a:r>
              <a:rPr lang="es-MX" sz="1800" dirty="0">
                <a:latin typeface="+mn-lt"/>
              </a:rPr>
              <a:t>El software propuesto se centra en tres procesos clave: 1) Registro y seguimiento de incidencias durante el turno de los guardas de Seguridad, 2) Generación de reportes detallados sobre la actividad diaria y eventos, y 3) Coordinación efectiva entre supervisor, guardas de seguridad y el control de la información.</a:t>
            </a:r>
          </a:p>
          <a:p>
            <a:endParaRPr lang="es-MX" sz="1800" dirty="0">
              <a:latin typeface="+mn-lt"/>
            </a:endParaRPr>
          </a:p>
          <a:p>
            <a:r>
              <a:rPr lang="es-MX" sz="1800" dirty="0">
                <a:latin typeface="+mn-lt"/>
              </a:rPr>
              <a:t>La recolección de datos incluirá revisión documental, entrevistas, encuestas y observación directa. </a:t>
            </a:r>
            <a:r>
              <a:rPr lang="es-ES" sz="1800" dirty="0"/>
              <a:t>La gestión manual de los registros de entrada y salida de visitantes es ineficiente y propensa a errores, lo que dificulta el control y seguimiento adecuado en las instalaciones de seguridad</a:t>
            </a:r>
            <a:endParaRPr lang="es-MX" sz="1800" dirty="0">
              <a:latin typeface="+mn-lt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A665661E-3A2B-9DF9-4063-982174FC08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9964" y="361641"/>
            <a:ext cx="951536" cy="889335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0E1F58C3-D7B2-F960-9125-04AECE3B60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59766" y="373212"/>
            <a:ext cx="752475" cy="800100"/>
          </a:xfrm>
          <a:prstGeom prst="rect">
            <a:avLst/>
          </a:prstGeom>
        </p:spPr>
      </p:pic>
      <p:pic>
        <p:nvPicPr>
          <p:cNvPr id="6" name="Google Shape;130;p4" descr="Interfaz de usuario gráfica, Aplicación, Teams&#10;&#10;Descripción generada automáticamente">
            <a:extLst>
              <a:ext uri="{FF2B5EF4-FFF2-40B4-BE49-F238E27FC236}">
                <a16:creationId xmlns:a16="http://schemas.microsoft.com/office/drawing/2014/main" id="{D9564450-391A-1563-CEB1-42A4438F389F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637031" y="270476"/>
            <a:ext cx="1194633" cy="9416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7"/>
          <p:cNvSpPr/>
          <p:nvPr/>
        </p:nvSpPr>
        <p:spPr>
          <a:xfrm>
            <a:off x="1314043" y="593940"/>
            <a:ext cx="3527266" cy="347242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7"/>
          <p:cNvSpPr txBox="1"/>
          <p:nvPr/>
        </p:nvSpPr>
        <p:spPr>
          <a:xfrm>
            <a:off x="1039184" y="310961"/>
            <a:ext cx="4076985" cy="676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3200"/>
              <a:buFont typeface="Work Sans Light"/>
              <a:buNone/>
            </a:pPr>
            <a:r>
              <a:rPr lang="es-MX" sz="3200">
                <a:solidFill>
                  <a:srgbClr val="38AA00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Objetivo General</a:t>
            </a:r>
            <a:endParaRPr/>
          </a:p>
        </p:txBody>
      </p:sp>
      <p:sp>
        <p:nvSpPr>
          <p:cNvPr id="153" name="Google Shape;153;p7"/>
          <p:cNvSpPr txBox="1"/>
          <p:nvPr/>
        </p:nvSpPr>
        <p:spPr>
          <a:xfrm>
            <a:off x="556218" y="1286827"/>
            <a:ext cx="5043000" cy="1077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 dirty="0">
                <a:solidFill>
                  <a:schemeClr val="dk1"/>
                </a:solidFill>
                <a:latin typeface="+mj-lt"/>
                <a:ea typeface="Work Sans Light"/>
                <a:cs typeface="Work Sans Light"/>
                <a:sym typeface="Work Sans Light"/>
              </a:rPr>
              <a:t>Desarrollar un Sistema de Información Web </a:t>
            </a:r>
            <a:endParaRPr sz="1600" dirty="0">
              <a:solidFill>
                <a:schemeClr val="dk1"/>
              </a:solidFill>
              <a:latin typeface="+mj-lt"/>
              <a:ea typeface="Work Sans Light"/>
              <a:cs typeface="Work Sans Light"/>
              <a:sym typeface="Work Sans Light"/>
            </a:endParaRPr>
          </a:p>
          <a:p>
            <a:r>
              <a:rPr lang="es-MX" sz="1600" b="1" dirty="0">
                <a:solidFill>
                  <a:schemeClr val="dk1"/>
                </a:solidFill>
                <a:latin typeface="+mj-lt"/>
                <a:ea typeface="Work Sans Light"/>
                <a:cs typeface="Work Sans Light"/>
                <a:sym typeface="Work Sans Light"/>
              </a:rPr>
              <a:t>R.A.G.S </a:t>
            </a:r>
            <a:r>
              <a:rPr lang="es-MX" sz="1600" dirty="0">
                <a:solidFill>
                  <a:schemeClr val="dk1"/>
                </a:solidFill>
                <a:latin typeface="+mj-lt"/>
                <a:ea typeface="Work Sans Light"/>
                <a:cs typeface="Work Sans Light"/>
                <a:sym typeface="Work Sans Light"/>
              </a:rPr>
              <a:t>para el seguimiento a los procesos del </a:t>
            </a:r>
            <a:r>
              <a:rPr lang="es-ES" sz="1600" b="1" dirty="0">
                <a:solidFill>
                  <a:schemeClr val="dk1"/>
                </a:solidFill>
                <a:latin typeface="+mj-lt"/>
                <a:ea typeface="Work Sans Light"/>
                <a:cs typeface="Work Sans Light"/>
                <a:sym typeface="Work Sans Light"/>
              </a:rPr>
              <a:t>CEET SEDE QUIRIGUA.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 b="1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.</a:t>
            </a:r>
            <a:endParaRPr sz="1600" b="1" dirty="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155" name="Google Shape;155;p7"/>
          <p:cNvSpPr/>
          <p:nvPr/>
        </p:nvSpPr>
        <p:spPr>
          <a:xfrm>
            <a:off x="484946" y="3146130"/>
            <a:ext cx="4166093" cy="347242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7"/>
          <p:cNvSpPr txBox="1"/>
          <p:nvPr/>
        </p:nvSpPr>
        <p:spPr>
          <a:xfrm>
            <a:off x="574055" y="2888203"/>
            <a:ext cx="4076985" cy="676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3200"/>
              <a:buFont typeface="Work Sans Light"/>
              <a:buNone/>
            </a:pPr>
            <a:r>
              <a:rPr lang="es-MX" sz="3200">
                <a:solidFill>
                  <a:srgbClr val="38AA00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Objetivo Específicos</a:t>
            </a:r>
            <a:endParaRPr/>
          </a:p>
        </p:txBody>
      </p:sp>
      <p:sp>
        <p:nvSpPr>
          <p:cNvPr id="157" name="Google Shape;157;p7"/>
          <p:cNvSpPr txBox="1"/>
          <p:nvPr/>
        </p:nvSpPr>
        <p:spPr>
          <a:xfrm>
            <a:off x="484946" y="3564801"/>
            <a:ext cx="5043000" cy="2246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dk1"/>
                </a:solidFill>
                <a:latin typeface="+mj-lt"/>
                <a:ea typeface="Work Sans Light"/>
                <a:cs typeface="Work Sans Light"/>
                <a:sym typeface="Work Sans Light"/>
              </a:rPr>
              <a:t>Gestionar </a:t>
            </a:r>
            <a:r>
              <a:rPr lang="es-ES" dirty="0">
                <a:solidFill>
                  <a:schemeClr val="dk1"/>
                </a:solidFill>
                <a:latin typeface="+mj-lt"/>
                <a:ea typeface="Work Sans Light"/>
                <a:cs typeface="Work Sans Light"/>
                <a:sym typeface="Work Sans Light"/>
              </a:rPr>
              <a:t>el ingreso de los visitantes del </a:t>
            </a:r>
            <a:r>
              <a:rPr lang="es-ES" b="1" dirty="0">
                <a:solidFill>
                  <a:schemeClr val="dk1"/>
                </a:solidFill>
                <a:latin typeface="+mj-lt"/>
                <a:ea typeface="Work Sans Light"/>
                <a:cs typeface="Work Sans Light"/>
                <a:sym typeface="Work Sans Light"/>
              </a:rPr>
              <a:t>CEET SEDE QUIRIGUA.</a:t>
            </a:r>
          </a:p>
          <a:p>
            <a:pPr marL="285750" indent="-285750">
              <a:buClr>
                <a:schemeClr val="dk1"/>
              </a:buClr>
              <a:buSzPts val="1600"/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dk1"/>
                </a:solidFill>
                <a:latin typeface="+mj-lt"/>
                <a:ea typeface="Work Sans Light"/>
                <a:cs typeface="Work Sans Light"/>
                <a:sym typeface="Work Sans Light"/>
              </a:rPr>
              <a:t>Gestionar Reportes detallados sobre la actividad de los guardias de seguridad del </a:t>
            </a:r>
            <a:r>
              <a:rPr lang="es-ES" b="1" dirty="0">
                <a:solidFill>
                  <a:schemeClr val="dk1"/>
                </a:solidFill>
                <a:latin typeface="+mj-lt"/>
                <a:ea typeface="Work Sans Light"/>
                <a:cs typeface="Work Sans Light"/>
                <a:sym typeface="Work Sans Light"/>
              </a:rPr>
              <a:t>CEET SEDE QUIRIGUA.</a:t>
            </a:r>
            <a:endParaRPr lang="es-ES" b="1" dirty="0">
              <a:latin typeface="+mj-lt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 pitchFamily="34" charset="0"/>
              <a:buChar char="•"/>
            </a:pPr>
            <a:r>
              <a:rPr lang="es-ES" dirty="0"/>
              <a:t>Crear un sistema de registro y consulta de usuarios para facilitar el manejo de los datos en el sistema del </a:t>
            </a:r>
            <a:r>
              <a:rPr lang="es-ES" b="1" dirty="0">
                <a:solidFill>
                  <a:schemeClr val="dk1"/>
                </a:solidFill>
                <a:latin typeface="+mj-lt"/>
                <a:ea typeface="Work Sans Light"/>
                <a:cs typeface="Work Sans Light"/>
                <a:sym typeface="Work Sans Light"/>
              </a:rPr>
              <a:t>CEET SEDE QUIRIGUA.</a:t>
            </a:r>
          </a:p>
          <a:p>
            <a:pPr marL="285750" indent="-285750">
              <a:buClr>
                <a:schemeClr val="dk1"/>
              </a:buClr>
              <a:buSzPts val="1600"/>
              <a:buFont typeface="Arial" panose="020B0604020202020204" pitchFamily="34" charset="0"/>
              <a:buChar char="•"/>
            </a:pPr>
            <a:r>
              <a:rPr lang="es-ES" b="1" dirty="0">
                <a:latin typeface="+mj-lt"/>
              </a:rPr>
              <a:t>Diseñar una interfaz intuitiva</a:t>
            </a:r>
            <a:r>
              <a:rPr lang="es-ES" dirty="0">
                <a:latin typeface="+mj-lt"/>
              </a:rPr>
              <a:t> que permita a los usuarios ingresar información de visitantes de forma sencilla al </a:t>
            </a:r>
            <a:r>
              <a:rPr lang="es-ES" b="1" dirty="0">
                <a:solidFill>
                  <a:schemeClr val="dk1"/>
                </a:solidFill>
                <a:latin typeface="+mj-lt"/>
                <a:ea typeface="Work Sans Light"/>
                <a:cs typeface="Work Sans Light"/>
                <a:sym typeface="Work Sans Light"/>
              </a:rPr>
              <a:t>CEET SEDE QUIRIGUA.</a:t>
            </a:r>
          </a:p>
        </p:txBody>
      </p:sp>
      <p:pic>
        <p:nvPicPr>
          <p:cNvPr id="1026" name="Picture 2" descr="LA IMPORTANCIA DE LOS GUARDAS DE SEGURIDAD EN LAS EMPRESAS">
            <a:extLst>
              <a:ext uri="{FF2B5EF4-FFF2-40B4-BE49-F238E27FC236}">
                <a16:creationId xmlns:a16="http://schemas.microsoft.com/office/drawing/2014/main" id="{3C4668A7-B0D5-3B1D-90B8-8400FA34CE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83"/>
          <a:stretch/>
        </p:blipFill>
        <p:spPr bwMode="auto">
          <a:xfrm>
            <a:off x="6215063" y="0"/>
            <a:ext cx="5976937" cy="6850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519C62FC-56E3-8909-DBFB-CE84113B33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5332" y="26657"/>
            <a:ext cx="1067031" cy="113456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8"/>
          <p:cNvSpPr txBox="1">
            <a:spLocks noGrp="1"/>
          </p:cNvSpPr>
          <p:nvPr>
            <p:ph type="title"/>
          </p:nvPr>
        </p:nvSpPr>
        <p:spPr>
          <a:xfrm>
            <a:off x="427746" y="248363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lang="es-MX" dirty="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Justificación</a:t>
            </a:r>
            <a:endParaRPr dirty="0"/>
          </a:p>
        </p:txBody>
      </p:sp>
      <p:sp>
        <p:nvSpPr>
          <p:cNvPr id="163" name="Google Shape;163;p8"/>
          <p:cNvSpPr txBox="1"/>
          <p:nvPr/>
        </p:nvSpPr>
        <p:spPr>
          <a:xfrm>
            <a:off x="8694348" y="248363"/>
            <a:ext cx="1080000" cy="941668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1" dirty="0">
              <a:solidFill>
                <a:schemeClr val="lt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164" name="Google Shape;164;p8"/>
          <p:cNvSpPr txBox="1"/>
          <p:nvPr/>
        </p:nvSpPr>
        <p:spPr>
          <a:xfrm>
            <a:off x="9775121" y="248363"/>
            <a:ext cx="1080000" cy="941668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5" name="Google Shape;165;p8"/>
          <p:cNvSpPr txBox="1"/>
          <p:nvPr/>
        </p:nvSpPr>
        <p:spPr>
          <a:xfrm>
            <a:off x="960646" y="1944025"/>
            <a:ext cx="9894475" cy="4216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MX" sz="1800" dirty="0"/>
              <a:t>Se propone el desarrollo del Sistema de Información Web </a:t>
            </a:r>
            <a:r>
              <a:rPr lang="es-MX" sz="1800" b="1" dirty="0"/>
              <a:t>R.A.G.S </a:t>
            </a:r>
            <a:r>
              <a:rPr lang="es-MX" sz="1800" dirty="0"/>
              <a:t>para optimizar la gestión de seguridad en el </a:t>
            </a:r>
            <a:r>
              <a:rPr lang="es-MX" sz="1800" b="1" dirty="0"/>
              <a:t>CEET SEDE QUIRIGUA</a:t>
            </a:r>
            <a:r>
              <a:rPr lang="es-MX" sz="1800" dirty="0"/>
              <a:t>. Este software permitirá el registro, seguimiento y análisis de incidencias, generación de informes de actividad y facilitará la comunicación entre los guardias de seguridad y supervisor, mediante una plataforma sencilla y accesible.</a:t>
            </a:r>
          </a:p>
          <a:p>
            <a:endParaRPr lang="es-MX" sz="1800" dirty="0"/>
          </a:p>
          <a:p>
            <a:r>
              <a:rPr lang="es-MX" sz="1800" b="1" dirty="0"/>
              <a:t>R.A.G.S </a:t>
            </a:r>
            <a:r>
              <a:rPr lang="es-MX" sz="1800" dirty="0"/>
              <a:t>gestionará eficientemente los perfiles de usuarios, como supervisores y guardias. Los usuarios podrán ingresar y consultar eventos en tiempo real, generar informes automatizados y crear reportes gráficos e impresos, mejorando la precisión y rapidez en la elaboración de datos clave para la toma de decisiones.</a:t>
            </a:r>
          </a:p>
          <a:p>
            <a:endParaRPr lang="es-MX" sz="1800" dirty="0"/>
          </a:p>
          <a:p>
            <a:r>
              <a:rPr lang="es-MX" sz="1800" dirty="0"/>
              <a:t>El sistema mejorará la precisión y agilidad en la gestión de incidencias y reportes, fortaleciendo las capacidades de análisis y respuesta del personal de seguridad. Su implementación elevará los estándares operativos y de gestión en la protección de instalaciones y activos del </a:t>
            </a:r>
            <a:r>
              <a:rPr lang="es-MX" sz="1800" b="1" dirty="0"/>
              <a:t>CEET SEDE QUIRIGUA</a:t>
            </a:r>
            <a:r>
              <a:rPr lang="es-MX" sz="1800" dirty="0"/>
              <a:t>.</a:t>
            </a:r>
          </a:p>
          <a:p>
            <a:pPr marL="285750" marR="0" lvl="0" indent="-184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lang="es-CO" sz="1600" b="1" dirty="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2D9FE796-D2DB-78DB-45F7-5FF2800168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7356" y="248363"/>
            <a:ext cx="849096" cy="902836"/>
          </a:xfrm>
          <a:prstGeom prst="rect">
            <a:avLst/>
          </a:prstGeom>
        </p:spPr>
      </p:pic>
      <p:pic>
        <p:nvPicPr>
          <p:cNvPr id="3" name="Google Shape;130;p4" descr="Interfaz de usuario gráfica, Aplicación, Teams&#10;&#10;Descripción generada automáticamente">
            <a:extLst>
              <a:ext uri="{FF2B5EF4-FFF2-40B4-BE49-F238E27FC236}">
                <a16:creationId xmlns:a16="http://schemas.microsoft.com/office/drawing/2014/main" id="{71701F92-E5B7-0BDF-D955-6F8411246D56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681241" y="248363"/>
            <a:ext cx="1194633" cy="941668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6CA310DD-E77D-3AAE-D78F-29E017F790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43346" y="351099"/>
            <a:ext cx="876300" cy="8001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0"/>
          <p:cNvSpPr txBox="1"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lang="es-MX" dirty="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Alcance</a:t>
            </a:r>
            <a:endParaRPr dirty="0"/>
          </a:p>
        </p:txBody>
      </p:sp>
      <p:sp>
        <p:nvSpPr>
          <p:cNvPr id="181" name="Google Shape;181;p10"/>
          <p:cNvSpPr txBox="1"/>
          <p:nvPr/>
        </p:nvSpPr>
        <p:spPr>
          <a:xfrm>
            <a:off x="1011387" y="1951639"/>
            <a:ext cx="8589813" cy="3354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ES" sz="1800" dirty="0"/>
              <a:t>El sistema desarrollado tiene como objetivo registrar y controlar el ingreso y salida de visitantes en instalaciones de seguridad. Permitirá gestionar usuarios mediante un sistema de autenticación, registrar los datos de los visitantes y consultar los registros históricos de manera sencilla. La plataforma está diseñada para ser utilizada por el personal de seguridad, brindando una interfaz amigable y accesible</a:t>
            </a:r>
          </a:p>
          <a:p>
            <a:endParaRPr lang="es-ES" sz="1800" dirty="0"/>
          </a:p>
          <a:p>
            <a:r>
              <a:rPr lang="es-ES" sz="1800" b="1" dirty="0"/>
              <a:t>Limitaciones</a:t>
            </a:r>
            <a:r>
              <a:rPr lang="es-ES" sz="1800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sz="1800" dirty="0"/>
              <a:t>No se incluyen funcionalidades avanzadas como notificaciones o reportes automáticos.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sz="1800" dirty="0"/>
              <a:t>El sistema no gestiona integraciones con otros sistemas de seguridad (por ejemplo, cámaras o control de acceso físico).</a:t>
            </a:r>
          </a:p>
          <a:p>
            <a:endParaRPr dirty="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4" name="Google Shape;137;p5">
            <a:extLst>
              <a:ext uri="{FF2B5EF4-FFF2-40B4-BE49-F238E27FC236}">
                <a16:creationId xmlns:a16="http://schemas.microsoft.com/office/drawing/2014/main" id="{2351327D-EDDA-5BD0-AF28-619B8B10DCF1}"/>
              </a:ext>
            </a:extLst>
          </p:cNvPr>
          <p:cNvSpPr txBox="1"/>
          <p:nvPr/>
        </p:nvSpPr>
        <p:spPr>
          <a:xfrm>
            <a:off x="9775121" y="309308"/>
            <a:ext cx="1080000" cy="941668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045182A-69CB-939B-21EF-6B7F62143B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9766" y="373212"/>
            <a:ext cx="752475" cy="800100"/>
          </a:xfrm>
          <a:prstGeom prst="rect">
            <a:avLst/>
          </a:prstGeom>
        </p:spPr>
      </p:pic>
      <p:pic>
        <p:nvPicPr>
          <p:cNvPr id="6" name="Google Shape;130;p4" descr="Interfaz de usuario gráfica, Aplicación, Teams&#10;&#10;Descripción generada automáticamente">
            <a:extLst>
              <a:ext uri="{FF2B5EF4-FFF2-40B4-BE49-F238E27FC236}">
                <a16:creationId xmlns:a16="http://schemas.microsoft.com/office/drawing/2014/main" id="{24D729F5-87C9-5E1B-FBC1-0FB40D19F9EF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637031" y="270476"/>
            <a:ext cx="1194633" cy="941668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37;p5">
            <a:extLst>
              <a:ext uri="{FF2B5EF4-FFF2-40B4-BE49-F238E27FC236}">
                <a16:creationId xmlns:a16="http://schemas.microsoft.com/office/drawing/2014/main" id="{40C4587B-7149-E7BD-A451-4D9EAA330F22}"/>
              </a:ext>
            </a:extLst>
          </p:cNvPr>
          <p:cNvSpPr txBox="1"/>
          <p:nvPr/>
        </p:nvSpPr>
        <p:spPr>
          <a:xfrm>
            <a:off x="8680364" y="309308"/>
            <a:ext cx="1080000" cy="941668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96813D7E-85DC-16EE-7400-66C209D164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15169" y="353254"/>
            <a:ext cx="899150" cy="85889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4"/>
          <p:cNvSpPr txBox="1">
            <a:spLocks noGrp="1"/>
          </p:cNvSpPr>
          <p:nvPr>
            <p:ph type="title"/>
          </p:nvPr>
        </p:nvSpPr>
        <p:spPr>
          <a:xfrm>
            <a:off x="456236" y="110481"/>
            <a:ext cx="7287589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Work Sans Medium"/>
              <a:buNone/>
            </a:pPr>
            <a:r>
              <a:rPr lang="es-MX" sz="3200" dirty="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Entregables Proyecto Formativo</a:t>
            </a:r>
            <a:br>
              <a:rPr lang="es-MX" sz="3200" dirty="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</a:br>
            <a:r>
              <a:rPr lang="es-MX" sz="3200" dirty="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por Trimestre</a:t>
            </a:r>
            <a:endParaRPr sz="3200" dirty="0">
              <a:solidFill>
                <a:schemeClr val="lt1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sp>
        <p:nvSpPr>
          <p:cNvPr id="214" name="Google Shape;214;p14"/>
          <p:cNvSpPr txBox="1"/>
          <p:nvPr/>
        </p:nvSpPr>
        <p:spPr>
          <a:xfrm>
            <a:off x="1366063" y="1881018"/>
            <a:ext cx="3854368" cy="203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Plan de Proyecto</a:t>
            </a:r>
            <a:endParaRPr dirty="0"/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Levantamiento de Información</a:t>
            </a:r>
            <a:endParaRPr dirty="0"/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Diagrama de Procesos</a:t>
            </a:r>
            <a:endParaRPr dirty="0"/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IEEE-830 o Historias de Usuario</a:t>
            </a:r>
            <a:endParaRPr dirty="0"/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Diagrama Casos de Uso</a:t>
            </a:r>
            <a:endParaRPr dirty="0"/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Casos de Uso Extendido</a:t>
            </a:r>
            <a:endParaRPr dirty="0"/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Diagrama de Clases</a:t>
            </a:r>
            <a:endParaRPr dirty="0"/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Prototipo No Funcional</a:t>
            </a:r>
            <a:endParaRPr dirty="0"/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Patrón de Diseño</a:t>
            </a:r>
            <a:endParaRPr dirty="0"/>
          </a:p>
        </p:txBody>
      </p:sp>
      <p:grpSp>
        <p:nvGrpSpPr>
          <p:cNvPr id="215" name="Google Shape;215;p14"/>
          <p:cNvGrpSpPr/>
          <p:nvPr/>
        </p:nvGrpSpPr>
        <p:grpSpPr>
          <a:xfrm>
            <a:off x="1111717" y="1494678"/>
            <a:ext cx="3239167" cy="347863"/>
            <a:chOff x="668953" y="1494678"/>
            <a:chExt cx="3239167" cy="347863"/>
          </a:xfrm>
        </p:grpSpPr>
        <p:sp>
          <p:nvSpPr>
            <p:cNvPr id="216" name="Google Shape;216;p14"/>
            <p:cNvSpPr/>
            <p:nvPr/>
          </p:nvSpPr>
          <p:spPr>
            <a:xfrm>
              <a:off x="781688" y="1796822"/>
              <a:ext cx="971956" cy="45719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" name="Google Shape;217;p14"/>
            <p:cNvSpPr txBox="1"/>
            <p:nvPr/>
          </p:nvSpPr>
          <p:spPr>
            <a:xfrm>
              <a:off x="668953" y="1494678"/>
              <a:ext cx="3239167" cy="2945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8AA00"/>
                </a:buClr>
                <a:buSzPts val="1800"/>
                <a:buFont typeface="Work Sans Light"/>
                <a:buNone/>
              </a:pPr>
              <a:r>
                <a:rPr lang="es-MX" sz="1800" b="1">
                  <a:solidFill>
                    <a:srgbClr val="38AA00"/>
                  </a:solidFill>
                  <a:latin typeface="Work Sans Light"/>
                  <a:ea typeface="Work Sans Light"/>
                  <a:cs typeface="Work Sans Light"/>
                  <a:sym typeface="Work Sans Light"/>
                </a:rPr>
                <a:t>Primer Trimestre</a:t>
              </a:r>
              <a:endParaRPr/>
            </a:p>
          </p:txBody>
        </p:sp>
      </p:grpSp>
      <p:sp>
        <p:nvSpPr>
          <p:cNvPr id="218" name="Google Shape;218;p14"/>
          <p:cNvSpPr txBox="1"/>
          <p:nvPr/>
        </p:nvSpPr>
        <p:spPr>
          <a:xfrm>
            <a:off x="1366063" y="4602498"/>
            <a:ext cx="3854368" cy="203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Modelo Entidad Relación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Modelo Relacional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Diccionario de Datos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Script de la BBDD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Sentencias DDL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Consultas DML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Automatización de la BBDD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Sistema de Información Web – Servidor Local</a:t>
            </a:r>
            <a:endParaRPr/>
          </a:p>
        </p:txBody>
      </p:sp>
      <p:grpSp>
        <p:nvGrpSpPr>
          <p:cNvPr id="219" name="Google Shape;219;p14"/>
          <p:cNvGrpSpPr/>
          <p:nvPr/>
        </p:nvGrpSpPr>
        <p:grpSpPr>
          <a:xfrm>
            <a:off x="1060822" y="4230357"/>
            <a:ext cx="3239167" cy="347863"/>
            <a:chOff x="668953" y="1494678"/>
            <a:chExt cx="3239167" cy="347863"/>
          </a:xfrm>
        </p:grpSpPr>
        <p:sp>
          <p:nvSpPr>
            <p:cNvPr id="220" name="Google Shape;220;p14"/>
            <p:cNvSpPr/>
            <p:nvPr/>
          </p:nvSpPr>
          <p:spPr>
            <a:xfrm>
              <a:off x="781688" y="1796822"/>
              <a:ext cx="971956" cy="45719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" name="Google Shape;221;p14"/>
            <p:cNvSpPr txBox="1"/>
            <p:nvPr/>
          </p:nvSpPr>
          <p:spPr>
            <a:xfrm>
              <a:off x="668953" y="1494678"/>
              <a:ext cx="3239167" cy="2945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8AA00"/>
                </a:buClr>
                <a:buSzPts val="1800"/>
                <a:buFont typeface="Work Sans Light"/>
                <a:buNone/>
              </a:pPr>
              <a:r>
                <a:rPr lang="es-MX" sz="1800" b="1">
                  <a:solidFill>
                    <a:srgbClr val="38AA00"/>
                  </a:solidFill>
                  <a:latin typeface="Work Sans Light"/>
                  <a:ea typeface="Work Sans Light"/>
                  <a:cs typeface="Work Sans Light"/>
                  <a:sym typeface="Work Sans Light"/>
                </a:rPr>
                <a:t>Segundo Trimestre</a:t>
              </a:r>
              <a:endParaRPr/>
            </a:p>
          </p:txBody>
        </p:sp>
      </p:grpSp>
      <p:grpSp>
        <p:nvGrpSpPr>
          <p:cNvPr id="222" name="Google Shape;222;p14"/>
          <p:cNvGrpSpPr/>
          <p:nvPr/>
        </p:nvGrpSpPr>
        <p:grpSpPr>
          <a:xfrm>
            <a:off x="4902545" y="2675450"/>
            <a:ext cx="3239167" cy="347863"/>
            <a:chOff x="668953" y="1494678"/>
            <a:chExt cx="3239167" cy="347863"/>
          </a:xfrm>
        </p:grpSpPr>
        <p:sp>
          <p:nvSpPr>
            <p:cNvPr id="223" name="Google Shape;223;p14"/>
            <p:cNvSpPr/>
            <p:nvPr/>
          </p:nvSpPr>
          <p:spPr>
            <a:xfrm>
              <a:off x="781688" y="1796822"/>
              <a:ext cx="971956" cy="45719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" name="Google Shape;224;p14"/>
            <p:cNvSpPr txBox="1"/>
            <p:nvPr/>
          </p:nvSpPr>
          <p:spPr>
            <a:xfrm>
              <a:off x="668953" y="1494678"/>
              <a:ext cx="3239167" cy="2945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8AA00"/>
                </a:buClr>
                <a:buSzPts val="1800"/>
                <a:buFont typeface="Work Sans Light"/>
                <a:buNone/>
              </a:pPr>
              <a:r>
                <a:rPr lang="es-MX" sz="1800" b="1">
                  <a:solidFill>
                    <a:srgbClr val="38AA00"/>
                  </a:solidFill>
                  <a:latin typeface="Work Sans Light"/>
                  <a:ea typeface="Work Sans Light"/>
                  <a:cs typeface="Work Sans Light"/>
                  <a:sym typeface="Work Sans Light"/>
                </a:rPr>
                <a:t>Tercer Trimestre</a:t>
              </a:r>
              <a:endParaRPr/>
            </a:p>
          </p:txBody>
        </p:sp>
      </p:grpSp>
      <p:sp>
        <p:nvSpPr>
          <p:cNvPr id="225" name="Google Shape;225;p14"/>
          <p:cNvSpPr txBox="1"/>
          <p:nvPr/>
        </p:nvSpPr>
        <p:spPr>
          <a:xfrm>
            <a:off x="5138058" y="3116381"/>
            <a:ext cx="3854368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Planeación de Pruebas</a:t>
            </a:r>
            <a:endParaRPr/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Ejecución de Pruebas</a:t>
            </a:r>
            <a:endParaRPr/>
          </a:p>
        </p:txBody>
      </p:sp>
      <p:grpSp>
        <p:nvGrpSpPr>
          <p:cNvPr id="226" name="Google Shape;226;p14"/>
          <p:cNvGrpSpPr/>
          <p:nvPr/>
        </p:nvGrpSpPr>
        <p:grpSpPr>
          <a:xfrm>
            <a:off x="4909555" y="4722219"/>
            <a:ext cx="3239167" cy="347863"/>
            <a:chOff x="668953" y="1494678"/>
            <a:chExt cx="3239167" cy="347863"/>
          </a:xfrm>
        </p:grpSpPr>
        <p:sp>
          <p:nvSpPr>
            <p:cNvPr id="227" name="Google Shape;227;p14"/>
            <p:cNvSpPr/>
            <p:nvPr/>
          </p:nvSpPr>
          <p:spPr>
            <a:xfrm>
              <a:off x="781688" y="1796822"/>
              <a:ext cx="971956" cy="45719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" name="Google Shape;228;p14"/>
            <p:cNvSpPr txBox="1"/>
            <p:nvPr/>
          </p:nvSpPr>
          <p:spPr>
            <a:xfrm>
              <a:off x="668953" y="1494678"/>
              <a:ext cx="3239167" cy="2945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8AA00"/>
                </a:buClr>
                <a:buSzPts val="1800"/>
                <a:buFont typeface="Work Sans Light"/>
                <a:buNone/>
              </a:pPr>
              <a:r>
                <a:rPr lang="es-MX" sz="1800" b="1">
                  <a:solidFill>
                    <a:srgbClr val="38AA00"/>
                  </a:solidFill>
                  <a:latin typeface="Work Sans Light"/>
                  <a:ea typeface="Work Sans Light"/>
                  <a:cs typeface="Work Sans Light"/>
                  <a:sym typeface="Work Sans Light"/>
                </a:rPr>
                <a:t>Cuarto Trimestre</a:t>
              </a:r>
              <a:endParaRPr/>
            </a:p>
          </p:txBody>
        </p:sp>
      </p:grpSp>
      <p:sp>
        <p:nvSpPr>
          <p:cNvPr id="229" name="Google Shape;229;p14"/>
          <p:cNvSpPr txBox="1"/>
          <p:nvPr/>
        </p:nvSpPr>
        <p:spPr>
          <a:xfrm>
            <a:off x="5138058" y="5219739"/>
            <a:ext cx="3854368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Manual de Instalación </a:t>
            </a:r>
            <a:endParaRPr/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Configuración del Servidor de Aplicaciones</a:t>
            </a:r>
            <a:endParaRPr/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Configuración del Servidor de BBDD</a:t>
            </a:r>
            <a:endParaRPr/>
          </a:p>
        </p:txBody>
      </p:sp>
      <p:grpSp>
        <p:nvGrpSpPr>
          <p:cNvPr id="230" name="Google Shape;230;p14"/>
          <p:cNvGrpSpPr/>
          <p:nvPr/>
        </p:nvGrpSpPr>
        <p:grpSpPr>
          <a:xfrm>
            <a:off x="8350341" y="3568215"/>
            <a:ext cx="3239167" cy="347863"/>
            <a:chOff x="668953" y="1494678"/>
            <a:chExt cx="3239167" cy="347863"/>
          </a:xfrm>
        </p:grpSpPr>
        <p:sp>
          <p:nvSpPr>
            <p:cNvPr id="231" name="Google Shape;231;p14"/>
            <p:cNvSpPr/>
            <p:nvPr/>
          </p:nvSpPr>
          <p:spPr>
            <a:xfrm>
              <a:off x="781688" y="1796822"/>
              <a:ext cx="971956" cy="45719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" name="Google Shape;232;p14"/>
            <p:cNvSpPr txBox="1"/>
            <p:nvPr/>
          </p:nvSpPr>
          <p:spPr>
            <a:xfrm>
              <a:off x="668953" y="1494678"/>
              <a:ext cx="3239167" cy="2945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8AA00"/>
                </a:buClr>
                <a:buSzPts val="1800"/>
                <a:buFont typeface="Work Sans Light"/>
                <a:buNone/>
              </a:pPr>
              <a:r>
                <a:rPr lang="es-MX" sz="1800" b="1">
                  <a:solidFill>
                    <a:srgbClr val="38AA00"/>
                  </a:solidFill>
                  <a:latin typeface="Work Sans Light"/>
                  <a:ea typeface="Work Sans Light"/>
                  <a:cs typeface="Work Sans Light"/>
                  <a:sym typeface="Work Sans Light"/>
                </a:rPr>
                <a:t>Quinto Trimestre</a:t>
              </a:r>
              <a:endParaRPr/>
            </a:p>
          </p:txBody>
        </p:sp>
      </p:grpSp>
      <p:sp>
        <p:nvSpPr>
          <p:cNvPr id="233" name="Google Shape;233;p14"/>
          <p:cNvSpPr txBox="1"/>
          <p:nvPr/>
        </p:nvSpPr>
        <p:spPr>
          <a:xfrm>
            <a:off x="8578844" y="4065735"/>
            <a:ext cx="2750090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Manual de Usuario</a:t>
            </a:r>
            <a:endParaRPr/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Sistema de Información Web – Servidor Externo</a:t>
            </a:r>
            <a:endParaRPr/>
          </a:p>
        </p:txBody>
      </p:sp>
      <p:sp>
        <p:nvSpPr>
          <p:cNvPr id="2" name="Google Shape;137;p5">
            <a:extLst>
              <a:ext uri="{FF2B5EF4-FFF2-40B4-BE49-F238E27FC236}">
                <a16:creationId xmlns:a16="http://schemas.microsoft.com/office/drawing/2014/main" id="{BEEE3621-68D6-1A05-9C8C-68308A022FF0}"/>
              </a:ext>
            </a:extLst>
          </p:cNvPr>
          <p:cNvSpPr txBox="1"/>
          <p:nvPr/>
        </p:nvSpPr>
        <p:spPr>
          <a:xfrm>
            <a:off x="9775121" y="309308"/>
            <a:ext cx="1080000" cy="941668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68180C2A-258B-0D8B-F67B-8D8CA67B2B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9766" y="373212"/>
            <a:ext cx="752475" cy="800100"/>
          </a:xfrm>
          <a:prstGeom prst="rect">
            <a:avLst/>
          </a:prstGeom>
        </p:spPr>
      </p:pic>
      <p:pic>
        <p:nvPicPr>
          <p:cNvPr id="4" name="Google Shape;130;p4" descr="Interfaz de usuario gráfica, Aplicación, Teams&#10;&#10;Descripción generada automáticamente">
            <a:extLst>
              <a:ext uri="{FF2B5EF4-FFF2-40B4-BE49-F238E27FC236}">
                <a16:creationId xmlns:a16="http://schemas.microsoft.com/office/drawing/2014/main" id="{BE76D44C-B870-7646-FF7E-C4A03231D3B6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637031" y="270476"/>
            <a:ext cx="1194633" cy="941668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37;p5">
            <a:extLst>
              <a:ext uri="{FF2B5EF4-FFF2-40B4-BE49-F238E27FC236}">
                <a16:creationId xmlns:a16="http://schemas.microsoft.com/office/drawing/2014/main" id="{2FF852B9-9DC2-57A6-1576-1C3A3AFE7B74}"/>
              </a:ext>
            </a:extLst>
          </p:cNvPr>
          <p:cNvSpPr txBox="1"/>
          <p:nvPr/>
        </p:nvSpPr>
        <p:spPr>
          <a:xfrm>
            <a:off x="8694183" y="319564"/>
            <a:ext cx="1080000" cy="941668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ABC35052-01BF-A6B6-2532-D8E9B7C4BD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25369" y="373212"/>
            <a:ext cx="790575" cy="83893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195</TotalTime>
  <Words>753</Words>
  <Application>Microsoft Office PowerPoint</Application>
  <PresentationFormat>Panorámica</PresentationFormat>
  <Paragraphs>79</Paragraphs>
  <Slides>10</Slides>
  <Notes>10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6" baseType="lpstr">
      <vt:lpstr>Calibri</vt:lpstr>
      <vt:lpstr>Arial</vt:lpstr>
      <vt:lpstr>Work Sans Medium</vt:lpstr>
      <vt:lpstr>Work Sans Light</vt:lpstr>
      <vt:lpstr>Work Sans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Problema</vt:lpstr>
      <vt:lpstr>Presentación de PowerPoint</vt:lpstr>
      <vt:lpstr>Justificación</vt:lpstr>
      <vt:lpstr>Alcance</vt:lpstr>
      <vt:lpstr>Entregables Proyecto Formativo por Trimestre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Jorge Enrique Pedraza Sanchez</dc:creator>
  <cp:lastModifiedBy>Juan Pablo Mosquera Ubate</cp:lastModifiedBy>
  <cp:revision>10</cp:revision>
  <dcterms:created xsi:type="dcterms:W3CDTF">2020-10-01T23:51:28Z</dcterms:created>
  <dcterms:modified xsi:type="dcterms:W3CDTF">2024-12-11T20:04:38Z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299739c-ad3d-4908-806e-4d91151a6e13_Enabled">
    <vt:lpwstr>true</vt:lpwstr>
  </property>
  <property fmtid="{D5CDD505-2E9C-101B-9397-08002B2CF9AE}" pid="3" name="MSIP_Label_1299739c-ad3d-4908-806e-4d91151a6e13_Method">
    <vt:lpwstr>Standard</vt:lpwstr>
  </property>
  <property fmtid="{D5CDD505-2E9C-101B-9397-08002B2CF9AE}" pid="4" name="MSIP_Label_1299739c-ad3d-4908-806e-4d91151a6e13_Name">
    <vt:lpwstr>All Employees (Unrestricted)</vt:lpwstr>
  </property>
  <property fmtid="{D5CDD505-2E9C-101B-9397-08002B2CF9AE}" pid="5" name="MSIP_Label_1299739c-ad3d-4908-806e-4d91151a6e13_SiteId">
    <vt:lpwstr>cbc2c381-2f2e-4d93-91d1-506c9316ace7</vt:lpwstr>
  </property>
  <property fmtid="{D5CDD505-2E9C-101B-9397-08002B2CF9AE}" pid="6" name="MSIP_Label_1299739c-ad3d-4908-806e-4d91151a6e13_ContentBits">
    <vt:lpwstr>0</vt:lpwstr>
  </property>
  <property fmtid="{D5CDD505-2E9C-101B-9397-08002B2CF9AE}" pid="7" name="MSIP_Label_1299739c-ad3d-4908-806e-4d91151a6e13_SetDate">
    <vt:lpwstr>2022-08-12T19:17:55Z</vt:lpwstr>
  </property>
  <property fmtid="{D5CDD505-2E9C-101B-9397-08002B2CF9AE}" pid="8" name="MSIP_Label_1299739c-ad3d-4908-806e-4d91151a6e13_ActionId">
    <vt:lpwstr>8c6bc714-34a9-4b82-914e-50b1377a2da4</vt:lpwstr>
  </property>
</Properties>
</file>